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57" r:id="rId4"/>
    <p:sldId id="258" r:id="rId5"/>
    <p:sldId id="264" r:id="rId6"/>
    <p:sldId id="260" r:id="rId7"/>
    <p:sldId id="265" r:id="rId8"/>
    <p:sldId id="261" r:id="rId9"/>
    <p:sldId id="263" r:id="rId10"/>
    <p:sldId id="266" r:id="rId11"/>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236" y="-36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1187FE8-41FA-4CD4-81A7-AD815A48C9B9}" type="datetimeFigureOut">
              <a:rPr lang="en-US" smtClean="0"/>
              <a:t>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8AA80E-1CF2-4B11-B93C-94234CA93640}" type="slidenum">
              <a:rPr lang="en-US" smtClean="0"/>
              <a:t>‹#›</a:t>
            </a:fld>
            <a:endParaRPr lang="en-US"/>
          </a:p>
        </p:txBody>
      </p:sp>
    </p:spTree>
    <p:extLst>
      <p:ext uri="{BB962C8B-B14F-4D97-AF65-F5344CB8AC3E}">
        <p14:creationId xmlns:p14="http://schemas.microsoft.com/office/powerpoint/2010/main" val="7444835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1187FE8-41FA-4CD4-81A7-AD815A48C9B9}" type="datetimeFigureOut">
              <a:rPr lang="en-US" smtClean="0"/>
              <a:t>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8AA80E-1CF2-4B11-B93C-94234CA93640}" type="slidenum">
              <a:rPr lang="en-US" smtClean="0"/>
              <a:t>‹#›</a:t>
            </a:fld>
            <a:endParaRPr lang="en-US"/>
          </a:p>
        </p:txBody>
      </p:sp>
    </p:spTree>
    <p:extLst>
      <p:ext uri="{BB962C8B-B14F-4D97-AF65-F5344CB8AC3E}">
        <p14:creationId xmlns:p14="http://schemas.microsoft.com/office/powerpoint/2010/main" val="36598756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1187FE8-41FA-4CD4-81A7-AD815A48C9B9}" type="datetimeFigureOut">
              <a:rPr lang="en-US" smtClean="0"/>
              <a:t>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8AA80E-1CF2-4B11-B93C-94234CA93640}" type="slidenum">
              <a:rPr lang="en-US" smtClean="0"/>
              <a:t>‹#›</a:t>
            </a:fld>
            <a:endParaRPr lang="en-US"/>
          </a:p>
        </p:txBody>
      </p:sp>
    </p:spTree>
    <p:extLst>
      <p:ext uri="{BB962C8B-B14F-4D97-AF65-F5344CB8AC3E}">
        <p14:creationId xmlns:p14="http://schemas.microsoft.com/office/powerpoint/2010/main" val="1356338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1187FE8-41FA-4CD4-81A7-AD815A48C9B9}" type="datetimeFigureOut">
              <a:rPr lang="en-US" smtClean="0"/>
              <a:t>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8AA80E-1CF2-4B11-B93C-94234CA93640}" type="slidenum">
              <a:rPr lang="en-US" smtClean="0"/>
              <a:t>‹#›</a:t>
            </a:fld>
            <a:endParaRPr lang="en-US"/>
          </a:p>
        </p:txBody>
      </p:sp>
    </p:spTree>
    <p:extLst>
      <p:ext uri="{BB962C8B-B14F-4D97-AF65-F5344CB8AC3E}">
        <p14:creationId xmlns:p14="http://schemas.microsoft.com/office/powerpoint/2010/main" val="801457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1187FE8-41FA-4CD4-81A7-AD815A48C9B9}" type="datetimeFigureOut">
              <a:rPr lang="en-US" smtClean="0"/>
              <a:t>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8AA80E-1CF2-4B11-B93C-94234CA93640}" type="slidenum">
              <a:rPr lang="en-US" smtClean="0"/>
              <a:t>‹#›</a:t>
            </a:fld>
            <a:endParaRPr lang="en-US"/>
          </a:p>
        </p:txBody>
      </p:sp>
    </p:spTree>
    <p:extLst>
      <p:ext uri="{BB962C8B-B14F-4D97-AF65-F5344CB8AC3E}">
        <p14:creationId xmlns:p14="http://schemas.microsoft.com/office/powerpoint/2010/main" val="1853218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1187FE8-41FA-4CD4-81A7-AD815A48C9B9}" type="datetimeFigureOut">
              <a:rPr lang="en-US" smtClean="0"/>
              <a:t>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8AA80E-1CF2-4B11-B93C-94234CA93640}" type="slidenum">
              <a:rPr lang="en-US" smtClean="0"/>
              <a:t>‹#›</a:t>
            </a:fld>
            <a:endParaRPr lang="en-US"/>
          </a:p>
        </p:txBody>
      </p:sp>
    </p:spTree>
    <p:extLst>
      <p:ext uri="{BB962C8B-B14F-4D97-AF65-F5344CB8AC3E}">
        <p14:creationId xmlns:p14="http://schemas.microsoft.com/office/powerpoint/2010/main" val="30314351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1187FE8-41FA-4CD4-81A7-AD815A48C9B9}" type="datetimeFigureOut">
              <a:rPr lang="en-US" smtClean="0"/>
              <a:t>2/3/2019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8AA80E-1CF2-4B11-B93C-94234CA93640}" type="slidenum">
              <a:rPr lang="en-US" smtClean="0"/>
              <a:t>‹#›</a:t>
            </a:fld>
            <a:endParaRPr lang="en-US"/>
          </a:p>
        </p:txBody>
      </p:sp>
    </p:spTree>
    <p:extLst>
      <p:ext uri="{BB962C8B-B14F-4D97-AF65-F5344CB8AC3E}">
        <p14:creationId xmlns:p14="http://schemas.microsoft.com/office/powerpoint/2010/main" val="11072184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1187FE8-41FA-4CD4-81A7-AD815A48C9B9}" type="datetimeFigureOut">
              <a:rPr lang="en-US" smtClean="0"/>
              <a:t>2/3/2019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8AA80E-1CF2-4B11-B93C-94234CA93640}" type="slidenum">
              <a:rPr lang="en-US" smtClean="0"/>
              <a:t>‹#›</a:t>
            </a:fld>
            <a:endParaRPr lang="en-US"/>
          </a:p>
        </p:txBody>
      </p:sp>
    </p:spTree>
    <p:extLst>
      <p:ext uri="{BB962C8B-B14F-4D97-AF65-F5344CB8AC3E}">
        <p14:creationId xmlns:p14="http://schemas.microsoft.com/office/powerpoint/2010/main" val="6559364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187FE8-41FA-4CD4-81A7-AD815A48C9B9}" type="datetimeFigureOut">
              <a:rPr lang="en-US" smtClean="0"/>
              <a:t>2/3/2019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8AA80E-1CF2-4B11-B93C-94234CA93640}" type="slidenum">
              <a:rPr lang="en-US" smtClean="0"/>
              <a:t>‹#›</a:t>
            </a:fld>
            <a:endParaRPr lang="en-US"/>
          </a:p>
        </p:txBody>
      </p:sp>
    </p:spTree>
    <p:extLst>
      <p:ext uri="{BB962C8B-B14F-4D97-AF65-F5344CB8AC3E}">
        <p14:creationId xmlns:p14="http://schemas.microsoft.com/office/powerpoint/2010/main" val="4209502646"/>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187FE8-41FA-4CD4-81A7-AD815A48C9B9}" type="datetimeFigureOut">
              <a:rPr lang="en-US" smtClean="0"/>
              <a:t>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8AA80E-1CF2-4B11-B93C-94234CA93640}" type="slidenum">
              <a:rPr lang="en-US" smtClean="0"/>
              <a:t>‹#›</a:t>
            </a:fld>
            <a:endParaRPr lang="en-US"/>
          </a:p>
        </p:txBody>
      </p:sp>
    </p:spTree>
    <p:extLst>
      <p:ext uri="{BB962C8B-B14F-4D97-AF65-F5344CB8AC3E}">
        <p14:creationId xmlns:p14="http://schemas.microsoft.com/office/powerpoint/2010/main" val="25765976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187FE8-41FA-4CD4-81A7-AD815A48C9B9}" type="datetimeFigureOut">
              <a:rPr lang="en-US" smtClean="0"/>
              <a:t>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8AA80E-1CF2-4B11-B93C-94234CA93640}" type="slidenum">
              <a:rPr lang="en-US" smtClean="0"/>
              <a:t>‹#›</a:t>
            </a:fld>
            <a:endParaRPr lang="en-US"/>
          </a:p>
        </p:txBody>
      </p:sp>
    </p:spTree>
    <p:extLst>
      <p:ext uri="{BB962C8B-B14F-4D97-AF65-F5344CB8AC3E}">
        <p14:creationId xmlns:p14="http://schemas.microsoft.com/office/powerpoint/2010/main" val="15916706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0"/>
            <a:ext cx="9144000" cy="51435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4"/>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36193" y="133350"/>
            <a:ext cx="9243400" cy="22942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1187FE8-41FA-4CD4-81A7-AD815A48C9B9}" type="datetimeFigureOut">
              <a:rPr lang="en-US" smtClean="0"/>
              <a:t>2/3/2019</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DF8AA80E-1CF2-4B11-B93C-94234CA93640}" type="slidenum">
              <a:rPr lang="en-US" smtClean="0"/>
              <a:t>‹#›</a:t>
            </a:fld>
            <a:endParaRPr lang="en-US"/>
          </a:p>
        </p:txBody>
      </p:sp>
    </p:spTree>
    <p:extLst>
      <p:ext uri="{BB962C8B-B14F-4D97-AF65-F5344CB8AC3E}">
        <p14:creationId xmlns:p14="http://schemas.microsoft.com/office/powerpoint/2010/main" val="29893038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bg1"/>
          </a:solidFill>
          <a:latin typeface="Roboto Slab" pitchFamily="2" charset="0"/>
          <a:ea typeface="Roboto Slab" pitchFamily="2" charset="0"/>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bg1"/>
          </a:solidFill>
          <a:latin typeface="Roboto Slab" pitchFamily="2" charset="0"/>
          <a:ea typeface="Roboto Slab" pitchFamily="2" charset="0"/>
          <a:cs typeface="+mn-cs"/>
        </a:defRPr>
      </a:lvl1pPr>
      <a:lvl2pPr marL="742950" indent="-285750" algn="l" defTabSz="914400" rtl="0" eaLnBrk="1" latinLnBrk="0" hangingPunct="1">
        <a:spcBef>
          <a:spcPct val="20000"/>
        </a:spcBef>
        <a:buFont typeface="Arial" pitchFamily="34" charset="0"/>
        <a:buChar char="–"/>
        <a:defRPr sz="2800" kern="1200">
          <a:solidFill>
            <a:schemeClr val="bg1"/>
          </a:solidFill>
          <a:latin typeface="Roboto Slab" pitchFamily="2" charset="0"/>
          <a:ea typeface="Roboto Slab" pitchFamily="2" charset="0"/>
          <a:cs typeface="+mn-cs"/>
        </a:defRPr>
      </a:lvl2pPr>
      <a:lvl3pPr marL="1143000" indent="-228600" algn="l" defTabSz="914400" rtl="0" eaLnBrk="1" latinLnBrk="0" hangingPunct="1">
        <a:spcBef>
          <a:spcPct val="20000"/>
        </a:spcBef>
        <a:buFont typeface="Arial" pitchFamily="34" charset="0"/>
        <a:buChar char="•"/>
        <a:defRPr sz="2400" kern="1200">
          <a:solidFill>
            <a:schemeClr val="bg1"/>
          </a:solidFill>
          <a:latin typeface="Roboto Slab" pitchFamily="2" charset="0"/>
          <a:ea typeface="Roboto Slab" pitchFamily="2" charset="0"/>
          <a:cs typeface="+mn-cs"/>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Roboto Slab" pitchFamily="2" charset="0"/>
          <a:ea typeface="Roboto Slab" pitchFamily="2" charset="0"/>
          <a:cs typeface="+mn-cs"/>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Roboto Slab" pitchFamily="2" charset="0"/>
          <a:ea typeface="Roboto Slab" pitchFamily="2"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1.xml"/><Relationship Id="rId5" Type="http://schemas.openxmlformats.org/officeDocument/2006/relationships/image" Target="../media/image5.emf"/><Relationship Id="rId4" Type="http://schemas.openxmlformats.org/officeDocument/2006/relationships/image" Target="../media/image4.emf"/></Relationships>
</file>

<file path=ppt/slides/_rels/slide10.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hyperlink" Target="#_bookmark1"/><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6.xml"/><Relationship Id="rId6" Type="http://schemas.openxmlformats.org/officeDocument/2006/relationships/image" Target="../media/image14.emf"/><Relationship Id="rId5" Type="http://schemas.openxmlformats.org/officeDocument/2006/relationships/image" Target="../media/image13.emf"/><Relationship Id="rId4" Type="http://schemas.openxmlformats.org/officeDocument/2006/relationships/image" Target="../media/image1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51435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563" y="-35771"/>
            <a:ext cx="7508875" cy="46712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ctrTitle"/>
          </p:nvPr>
        </p:nvSpPr>
        <p:spPr>
          <a:xfrm>
            <a:off x="685800" y="57150"/>
            <a:ext cx="7772400" cy="1102519"/>
          </a:xfrm>
          <a:solidFill>
            <a:schemeClr val="lt1">
              <a:alpha val="90000"/>
            </a:schemeClr>
          </a:solidFill>
          <a:effectLst>
            <a:softEdge rad="63500"/>
          </a:effectLst>
        </p:spPr>
        <p:style>
          <a:lnRef idx="2">
            <a:schemeClr val="accent5"/>
          </a:lnRef>
          <a:fillRef idx="1">
            <a:schemeClr val="lt1"/>
          </a:fillRef>
          <a:effectRef idx="0">
            <a:schemeClr val="accent5"/>
          </a:effectRef>
          <a:fontRef idx="minor">
            <a:schemeClr val="dk1"/>
          </a:fontRef>
        </p:style>
        <p:txBody>
          <a:bodyPr>
            <a:normAutofit fontScale="90000"/>
          </a:bodyPr>
          <a:lstStyle/>
          <a:p>
            <a:r>
              <a:rPr lang="hr-HR" dirty="0" smtClean="0">
                <a:solidFill>
                  <a:schemeClr val="accent5">
                    <a:lumMod val="50000"/>
                  </a:schemeClr>
                </a:solidFill>
                <a:latin typeface="Roboto Slab" pitchFamily="2" charset="0"/>
                <a:ea typeface="Roboto Slab" pitchFamily="2" charset="0"/>
              </a:rPr>
              <a:t>Pametno odluči, zabavi se i nauči!</a:t>
            </a:r>
            <a:endParaRPr lang="en-US" dirty="0">
              <a:solidFill>
                <a:schemeClr val="accent5">
                  <a:lumMod val="50000"/>
                </a:schemeClr>
              </a:solidFill>
              <a:latin typeface="Roboto Slab" pitchFamily="2" charset="0"/>
              <a:ea typeface="Roboto Slab" pitchFamily="2" charset="0"/>
            </a:endParaRPr>
          </a:p>
        </p:txBody>
      </p:sp>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26127" y="2038350"/>
            <a:ext cx="176060" cy="1760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51310" y="1809750"/>
            <a:ext cx="525692" cy="2107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30619" y="1504950"/>
            <a:ext cx="967074" cy="300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5867400" y="4019550"/>
            <a:ext cx="3262432" cy="1077218"/>
          </a:xfrm>
          <a:prstGeom prst="rect">
            <a:avLst/>
          </a:prstGeom>
        </p:spPr>
        <p:txBody>
          <a:bodyPr wrap="none">
            <a:spAutoFit/>
          </a:bodyPr>
          <a:lstStyle/>
          <a:p>
            <a:r>
              <a:rPr lang="en-US" sz="3200" dirty="0" smtClean="0">
                <a:solidFill>
                  <a:schemeClr val="bg1"/>
                </a:solidFill>
                <a:latin typeface="Roboto Slab" pitchFamily="2" charset="0"/>
                <a:ea typeface="Roboto Slab" pitchFamily="2" charset="0"/>
              </a:rPr>
              <a:t>Think Before</a:t>
            </a:r>
            <a:r>
              <a:rPr lang="sr-Latn-ME" sz="3200" dirty="0" smtClean="0">
                <a:solidFill>
                  <a:schemeClr val="bg1"/>
                </a:solidFill>
                <a:latin typeface="Roboto Slab" pitchFamily="2" charset="0"/>
                <a:ea typeface="Roboto Slab" pitchFamily="2" charset="0"/>
              </a:rPr>
              <a:t> </a:t>
            </a:r>
          </a:p>
          <a:p>
            <a:r>
              <a:rPr lang="sr-Latn-ME" sz="3200" dirty="0">
                <a:solidFill>
                  <a:schemeClr val="bg1"/>
                </a:solidFill>
                <a:latin typeface="Roboto Slab" pitchFamily="2" charset="0"/>
                <a:ea typeface="Roboto Slab" pitchFamily="2" charset="0"/>
              </a:rPr>
              <a:t> </a:t>
            </a:r>
            <a:r>
              <a:rPr lang="sr-Latn-ME" sz="3200" dirty="0" smtClean="0">
                <a:solidFill>
                  <a:schemeClr val="bg1"/>
                </a:solidFill>
                <a:latin typeface="Roboto Slab" pitchFamily="2" charset="0"/>
                <a:ea typeface="Roboto Slab" pitchFamily="2" charset="0"/>
              </a:rPr>
              <a:t>         </a:t>
            </a:r>
            <a:r>
              <a:rPr lang="en-US" sz="3200" dirty="0" smtClean="0">
                <a:solidFill>
                  <a:schemeClr val="bg1"/>
                </a:solidFill>
                <a:latin typeface="Roboto Slab" pitchFamily="2" charset="0"/>
                <a:ea typeface="Roboto Slab" pitchFamily="2" charset="0"/>
              </a:rPr>
              <a:t>You </a:t>
            </a:r>
            <a:r>
              <a:rPr lang="en-US" sz="3200" dirty="0">
                <a:solidFill>
                  <a:schemeClr val="bg1"/>
                </a:solidFill>
                <a:latin typeface="Roboto Slab" pitchFamily="2" charset="0"/>
                <a:ea typeface="Roboto Slab" pitchFamily="2" charset="0"/>
              </a:rPr>
              <a:t>Click!</a:t>
            </a:r>
            <a:r>
              <a:rPr lang="en-US" sz="3200" dirty="0" smtClean="0">
                <a:solidFill>
                  <a:schemeClr val="bg1"/>
                </a:solidFill>
                <a:latin typeface="Roboto Slab" pitchFamily="2" charset="0"/>
                <a:ea typeface="Roboto Slab" pitchFamily="2" charset="0"/>
              </a:rPr>
              <a:t> </a:t>
            </a:r>
            <a:endParaRPr lang="en-US" sz="3200" dirty="0">
              <a:solidFill>
                <a:schemeClr val="bg1"/>
              </a:solidFill>
              <a:latin typeface="Roboto Slab" pitchFamily="2" charset="0"/>
              <a:ea typeface="Roboto Slab" pitchFamily="2" charset="0"/>
            </a:endParaRPr>
          </a:p>
        </p:txBody>
      </p:sp>
    </p:spTree>
    <p:extLst>
      <p:ext uri="{BB962C8B-B14F-4D97-AF65-F5344CB8AC3E}">
        <p14:creationId xmlns:p14="http://schemas.microsoft.com/office/powerpoint/2010/main" val="218920300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repeatCount="indefinite" fill="hold" nodeType="withEffect">
                                  <p:stCondLst>
                                    <p:cond delay="0"/>
                                  </p:stCondLst>
                                  <p:childTnLst>
                                    <p:set>
                                      <p:cBhvr>
                                        <p:cTn id="6" dur="1" fill="hold">
                                          <p:stCondLst>
                                            <p:cond delay="0"/>
                                          </p:stCondLst>
                                        </p:cTn>
                                        <p:tgtEl>
                                          <p:spTgt spid="1028"/>
                                        </p:tgtEl>
                                        <p:attrNameLst>
                                          <p:attrName>style.visibility</p:attrName>
                                        </p:attrNameLst>
                                      </p:cBhvr>
                                      <p:to>
                                        <p:strVal val="visible"/>
                                      </p:to>
                                    </p:set>
                                    <p:anim calcmode="lin" valueType="num">
                                      <p:cBhvr>
                                        <p:cTn id="7" dur="750" fill="hold"/>
                                        <p:tgtEl>
                                          <p:spTgt spid="1028"/>
                                        </p:tgtEl>
                                        <p:attrNameLst>
                                          <p:attrName>ppt_w</p:attrName>
                                        </p:attrNameLst>
                                      </p:cBhvr>
                                      <p:tavLst>
                                        <p:tav tm="0">
                                          <p:val>
                                            <p:fltVal val="0"/>
                                          </p:val>
                                        </p:tav>
                                        <p:tav tm="100000">
                                          <p:val>
                                            <p:strVal val="#ppt_w"/>
                                          </p:val>
                                        </p:tav>
                                      </p:tavLst>
                                    </p:anim>
                                    <p:anim calcmode="lin" valueType="num">
                                      <p:cBhvr>
                                        <p:cTn id="8" dur="750" fill="hold"/>
                                        <p:tgtEl>
                                          <p:spTgt spid="1028"/>
                                        </p:tgtEl>
                                        <p:attrNameLst>
                                          <p:attrName>ppt_h</p:attrName>
                                        </p:attrNameLst>
                                      </p:cBhvr>
                                      <p:tavLst>
                                        <p:tav tm="0">
                                          <p:val>
                                            <p:fltVal val="0"/>
                                          </p:val>
                                        </p:tav>
                                        <p:tav tm="100000">
                                          <p:val>
                                            <p:strVal val="#ppt_h"/>
                                          </p:val>
                                        </p:tav>
                                      </p:tavLst>
                                    </p:anim>
                                    <p:animEffect transition="in" filter="fade">
                                      <p:cBhvr>
                                        <p:cTn id="9" dur="750"/>
                                        <p:tgtEl>
                                          <p:spTgt spid="1028"/>
                                        </p:tgtEl>
                                      </p:cBhvr>
                                    </p:animEffect>
                                  </p:childTnLst>
                                </p:cTn>
                              </p:par>
                              <p:par>
                                <p:cTn id="10" presetID="53" presetClass="entr" presetSubtype="16" repeatCount="indefinite" fill="hold" nodeType="withEffect">
                                  <p:stCondLst>
                                    <p:cond delay="0"/>
                                  </p:stCondLst>
                                  <p:childTnLst>
                                    <p:set>
                                      <p:cBhvr>
                                        <p:cTn id="11" dur="1" fill="hold">
                                          <p:stCondLst>
                                            <p:cond delay="0"/>
                                          </p:stCondLst>
                                        </p:cTn>
                                        <p:tgtEl>
                                          <p:spTgt spid="1029"/>
                                        </p:tgtEl>
                                        <p:attrNameLst>
                                          <p:attrName>style.visibility</p:attrName>
                                        </p:attrNameLst>
                                      </p:cBhvr>
                                      <p:to>
                                        <p:strVal val="visible"/>
                                      </p:to>
                                    </p:set>
                                    <p:anim calcmode="lin" valueType="num">
                                      <p:cBhvr>
                                        <p:cTn id="12" dur="750" fill="hold"/>
                                        <p:tgtEl>
                                          <p:spTgt spid="1029"/>
                                        </p:tgtEl>
                                        <p:attrNameLst>
                                          <p:attrName>ppt_w</p:attrName>
                                        </p:attrNameLst>
                                      </p:cBhvr>
                                      <p:tavLst>
                                        <p:tav tm="0">
                                          <p:val>
                                            <p:fltVal val="0"/>
                                          </p:val>
                                        </p:tav>
                                        <p:tav tm="100000">
                                          <p:val>
                                            <p:strVal val="#ppt_w"/>
                                          </p:val>
                                        </p:tav>
                                      </p:tavLst>
                                    </p:anim>
                                    <p:anim calcmode="lin" valueType="num">
                                      <p:cBhvr>
                                        <p:cTn id="13" dur="750" fill="hold"/>
                                        <p:tgtEl>
                                          <p:spTgt spid="1029"/>
                                        </p:tgtEl>
                                        <p:attrNameLst>
                                          <p:attrName>ppt_h</p:attrName>
                                        </p:attrNameLst>
                                      </p:cBhvr>
                                      <p:tavLst>
                                        <p:tav tm="0">
                                          <p:val>
                                            <p:fltVal val="0"/>
                                          </p:val>
                                        </p:tav>
                                        <p:tav tm="100000">
                                          <p:val>
                                            <p:strVal val="#ppt_h"/>
                                          </p:val>
                                        </p:tav>
                                      </p:tavLst>
                                    </p:anim>
                                    <p:animEffect transition="in" filter="fade">
                                      <p:cBhvr>
                                        <p:cTn id="14" dur="750"/>
                                        <p:tgtEl>
                                          <p:spTgt spid="1029"/>
                                        </p:tgtEl>
                                      </p:cBhvr>
                                    </p:animEffect>
                                  </p:childTnLst>
                                </p:cTn>
                              </p:par>
                              <p:par>
                                <p:cTn id="15" presetID="53" presetClass="entr" presetSubtype="16" repeatCount="indefinite" fill="hold" nodeType="withEffect">
                                  <p:stCondLst>
                                    <p:cond delay="0"/>
                                  </p:stCondLst>
                                  <p:childTnLst>
                                    <p:set>
                                      <p:cBhvr>
                                        <p:cTn id="16" dur="1" fill="hold">
                                          <p:stCondLst>
                                            <p:cond delay="0"/>
                                          </p:stCondLst>
                                        </p:cTn>
                                        <p:tgtEl>
                                          <p:spTgt spid="1030"/>
                                        </p:tgtEl>
                                        <p:attrNameLst>
                                          <p:attrName>style.visibility</p:attrName>
                                        </p:attrNameLst>
                                      </p:cBhvr>
                                      <p:to>
                                        <p:strVal val="visible"/>
                                      </p:to>
                                    </p:set>
                                    <p:anim calcmode="lin" valueType="num">
                                      <p:cBhvr>
                                        <p:cTn id="17" dur="750" fill="hold"/>
                                        <p:tgtEl>
                                          <p:spTgt spid="1030"/>
                                        </p:tgtEl>
                                        <p:attrNameLst>
                                          <p:attrName>ppt_w</p:attrName>
                                        </p:attrNameLst>
                                      </p:cBhvr>
                                      <p:tavLst>
                                        <p:tav tm="0">
                                          <p:val>
                                            <p:fltVal val="0"/>
                                          </p:val>
                                        </p:tav>
                                        <p:tav tm="100000">
                                          <p:val>
                                            <p:strVal val="#ppt_w"/>
                                          </p:val>
                                        </p:tav>
                                      </p:tavLst>
                                    </p:anim>
                                    <p:anim calcmode="lin" valueType="num">
                                      <p:cBhvr>
                                        <p:cTn id="18" dur="750" fill="hold"/>
                                        <p:tgtEl>
                                          <p:spTgt spid="1030"/>
                                        </p:tgtEl>
                                        <p:attrNameLst>
                                          <p:attrName>ppt_h</p:attrName>
                                        </p:attrNameLst>
                                      </p:cBhvr>
                                      <p:tavLst>
                                        <p:tav tm="0">
                                          <p:val>
                                            <p:fltVal val="0"/>
                                          </p:val>
                                        </p:tav>
                                        <p:tav tm="100000">
                                          <p:val>
                                            <p:strVal val="#ppt_h"/>
                                          </p:val>
                                        </p:tav>
                                      </p:tavLst>
                                    </p:anim>
                                    <p:animEffect transition="in" filter="fade">
                                      <p:cBhvr>
                                        <p:cTn id="19" dur="750"/>
                                        <p:tgtEl>
                                          <p:spTgt spid="1030"/>
                                        </p:tgtEl>
                                      </p:cBhvr>
                                    </p:animEffect>
                                  </p:childTnLst>
                                </p:cTn>
                              </p:par>
                              <p:par>
                                <p:cTn id="20" presetID="3" presetClass="emph" presetSubtype="2" repeatCount="indefinite" fill="hold" grpId="0" nodeType="withEffect">
                                  <p:stCondLst>
                                    <p:cond delay="1700"/>
                                  </p:stCondLst>
                                  <p:childTnLst>
                                    <p:animClr clrSpc="rgb" dir="cw">
                                      <p:cBhvr override="childStyle">
                                        <p:cTn id="21" dur="2000" fill="hold"/>
                                        <p:tgtEl>
                                          <p:spTgt spid="2"/>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5"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l="8904" t="7929" r="8904" b="7929"/>
          <a:stretch/>
        </p:blipFill>
        <p:spPr bwMode="auto">
          <a:xfrm flipH="1" flipV="1">
            <a:off x="0" y="0"/>
            <a:ext cx="9144000" cy="5143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4"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2393" t="22668" r="1906" b="23171"/>
          <a:stretch/>
        </p:blipFill>
        <p:spPr bwMode="auto">
          <a:xfrm>
            <a:off x="0" y="0"/>
            <a:ext cx="9144000" cy="5143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413651" y="1823748"/>
            <a:ext cx="8316699" cy="1661993"/>
          </a:xfrm>
          <a:prstGeom prst="rect">
            <a:avLst/>
          </a:prstGeom>
          <a:solidFill>
            <a:schemeClr val="bg2"/>
          </a:solidFill>
        </p:spPr>
        <p:txBody>
          <a:bodyPr wrap="none">
            <a:spAutoFit/>
          </a:bodyPr>
          <a:lstStyle/>
          <a:p>
            <a:pPr algn="ctr"/>
            <a:r>
              <a:rPr lang="hr-HR" sz="4800" dirty="0">
                <a:solidFill>
                  <a:schemeClr val="accent5">
                    <a:lumMod val="50000"/>
                  </a:schemeClr>
                </a:solidFill>
                <a:latin typeface="Roboto Slab" pitchFamily="2" charset="0"/>
                <a:ea typeface="Roboto Slab" pitchFamily="2" charset="0"/>
              </a:rPr>
              <a:t>Upoznali smo jednu mrežu, </a:t>
            </a:r>
            <a:endParaRPr lang="hr-HR" sz="4800" dirty="0" smtClean="0">
              <a:solidFill>
                <a:schemeClr val="accent5">
                  <a:lumMod val="50000"/>
                </a:schemeClr>
              </a:solidFill>
              <a:latin typeface="Roboto Slab" pitchFamily="2" charset="0"/>
              <a:ea typeface="Roboto Slab" pitchFamily="2" charset="0"/>
            </a:endParaRPr>
          </a:p>
          <a:p>
            <a:pPr algn="ctr"/>
            <a:r>
              <a:rPr lang="hr-HR" sz="5400" dirty="0" smtClean="0">
                <a:solidFill>
                  <a:schemeClr val="accent5">
                    <a:lumMod val="50000"/>
                  </a:schemeClr>
                </a:solidFill>
                <a:latin typeface="Roboto Slab" pitchFamily="2" charset="0"/>
                <a:ea typeface="Roboto Slab" pitchFamily="2" charset="0"/>
              </a:rPr>
              <a:t>INTERNET MREŽU</a:t>
            </a:r>
            <a:r>
              <a:rPr lang="hr-HR" sz="4800" dirty="0" smtClean="0">
                <a:solidFill>
                  <a:schemeClr val="accent5">
                    <a:lumMod val="50000"/>
                  </a:schemeClr>
                </a:solidFill>
                <a:latin typeface="Roboto Slab" pitchFamily="2" charset="0"/>
                <a:ea typeface="Roboto Slab" pitchFamily="2" charset="0"/>
              </a:rPr>
              <a:t>. </a:t>
            </a:r>
            <a:endParaRPr lang="en-US" sz="4800" dirty="0">
              <a:solidFill>
                <a:schemeClr val="accent5">
                  <a:lumMod val="50000"/>
                </a:schemeClr>
              </a:solidFill>
              <a:latin typeface="Roboto Slab" pitchFamily="2" charset="0"/>
              <a:ea typeface="Roboto Slab" pitchFamily="2" charset="0"/>
            </a:endParaRPr>
          </a:p>
        </p:txBody>
      </p:sp>
    </p:spTree>
    <p:extLst>
      <p:ext uri="{BB962C8B-B14F-4D97-AF65-F5344CB8AC3E}">
        <p14:creationId xmlns:p14="http://schemas.microsoft.com/office/powerpoint/2010/main" val="1093953549"/>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100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590550"/>
            <a:ext cx="8305800" cy="3647152"/>
          </a:xfrm>
          <a:prstGeom prst="rect">
            <a:avLst/>
          </a:prstGeom>
        </p:spPr>
        <p:txBody>
          <a:bodyPr wrap="square">
            <a:spAutoFit/>
          </a:bodyPr>
          <a:lstStyle/>
          <a:p>
            <a:pPr>
              <a:lnSpc>
                <a:spcPct val="150000"/>
              </a:lnSpc>
            </a:pPr>
            <a:r>
              <a:rPr lang="hr-HR" sz="2800" b="1" dirty="0" smtClean="0">
                <a:solidFill>
                  <a:schemeClr val="bg1"/>
                </a:solidFill>
                <a:latin typeface="Roboto Slab" pitchFamily="2" charset="0"/>
                <a:ea typeface="Roboto Slab" pitchFamily="2" charset="0"/>
              </a:rPr>
              <a:t>Ishodi časa:</a:t>
            </a:r>
            <a:endParaRPr lang="en-US" sz="2800" b="1" dirty="0">
              <a:solidFill>
                <a:schemeClr val="bg1"/>
              </a:solidFill>
              <a:latin typeface="Roboto Slab" pitchFamily="2" charset="0"/>
              <a:ea typeface="Roboto Slab" pitchFamily="2" charset="0"/>
            </a:endParaRPr>
          </a:p>
          <a:p>
            <a:pPr>
              <a:lnSpc>
                <a:spcPct val="150000"/>
              </a:lnSpc>
            </a:pPr>
            <a:endParaRPr lang="en-US" dirty="0">
              <a:solidFill>
                <a:schemeClr val="bg1"/>
              </a:solidFill>
              <a:latin typeface="Roboto Slab" pitchFamily="2" charset="0"/>
              <a:ea typeface="Roboto Slab" pitchFamily="2" charset="0"/>
            </a:endParaRPr>
          </a:p>
          <a:p>
            <a:pPr marL="285750" lvl="0" indent="-285750">
              <a:lnSpc>
                <a:spcPct val="150000"/>
              </a:lnSpc>
              <a:buFont typeface="Wingdings" pitchFamily="2" charset="2"/>
              <a:buChar char="ü"/>
            </a:pPr>
            <a:r>
              <a:rPr lang="hr-HR" dirty="0">
                <a:solidFill>
                  <a:schemeClr val="bg1"/>
                </a:solidFill>
                <a:latin typeface="Roboto Slab" pitchFamily="2" charset="0"/>
                <a:ea typeface="Roboto Slab" pitchFamily="2" charset="0"/>
              </a:rPr>
              <a:t>osvijestiti raširenost korištenja interneta i društvenih mreža</a:t>
            </a:r>
            <a:endParaRPr lang="en-US" dirty="0">
              <a:solidFill>
                <a:schemeClr val="bg1"/>
              </a:solidFill>
              <a:latin typeface="Roboto Slab" pitchFamily="2" charset="0"/>
              <a:ea typeface="Roboto Slab" pitchFamily="2" charset="0"/>
            </a:endParaRPr>
          </a:p>
          <a:p>
            <a:pPr marL="285750" lvl="0" indent="-285750">
              <a:lnSpc>
                <a:spcPct val="150000"/>
              </a:lnSpc>
              <a:buFont typeface="Wingdings" pitchFamily="2" charset="2"/>
              <a:buChar char="ü"/>
            </a:pPr>
            <a:r>
              <a:rPr lang="hr-HR" dirty="0">
                <a:solidFill>
                  <a:schemeClr val="bg1"/>
                </a:solidFill>
                <a:latin typeface="Roboto Slab" pitchFamily="2" charset="0"/>
                <a:ea typeface="Roboto Slab" pitchFamily="2" charset="0"/>
              </a:rPr>
              <a:t>znati prepoznati i navesti prednosti i pozitivne strane korištenja interneta i društvenih mreža</a:t>
            </a:r>
            <a:endParaRPr lang="en-US" dirty="0">
              <a:solidFill>
                <a:schemeClr val="bg1"/>
              </a:solidFill>
              <a:latin typeface="Roboto Slab" pitchFamily="2" charset="0"/>
              <a:ea typeface="Roboto Slab" pitchFamily="2" charset="0"/>
            </a:endParaRPr>
          </a:p>
          <a:p>
            <a:pPr marL="285750" lvl="0" indent="-285750">
              <a:lnSpc>
                <a:spcPct val="150000"/>
              </a:lnSpc>
              <a:buFont typeface="Wingdings" pitchFamily="2" charset="2"/>
              <a:buChar char="ü"/>
            </a:pPr>
            <a:r>
              <a:rPr lang="hr-HR" dirty="0">
                <a:solidFill>
                  <a:schemeClr val="bg1"/>
                </a:solidFill>
                <a:latin typeface="Roboto Slab" pitchFamily="2" charset="0"/>
                <a:ea typeface="Roboto Slab" pitchFamily="2" charset="0"/>
              </a:rPr>
              <a:t>znati prepoznati i navesti rizike i negativne strane korištenja interneta i društvenih mreža</a:t>
            </a:r>
            <a:endParaRPr lang="en-US" dirty="0">
              <a:solidFill>
                <a:schemeClr val="bg1"/>
              </a:solidFill>
              <a:latin typeface="Roboto Slab" pitchFamily="2" charset="0"/>
              <a:ea typeface="Roboto Slab" pitchFamily="2" charset="0"/>
            </a:endParaRPr>
          </a:p>
          <a:p>
            <a:pPr marL="285750" lvl="0" indent="-285750">
              <a:lnSpc>
                <a:spcPct val="150000"/>
              </a:lnSpc>
              <a:buFont typeface="Wingdings" pitchFamily="2" charset="2"/>
              <a:buChar char="ü"/>
            </a:pPr>
            <a:r>
              <a:rPr lang="hr-HR" dirty="0">
                <a:solidFill>
                  <a:schemeClr val="bg1"/>
                </a:solidFill>
                <a:latin typeface="Roboto Slab" pitchFamily="2" charset="0"/>
                <a:ea typeface="Roboto Slab" pitchFamily="2" charset="0"/>
              </a:rPr>
              <a:t>osvijestiti koje informacije dijelimo s drugima i na koji način</a:t>
            </a:r>
            <a:endParaRPr lang="en-US" dirty="0">
              <a:solidFill>
                <a:schemeClr val="bg1"/>
              </a:solidFill>
              <a:latin typeface="Roboto Slab" pitchFamily="2" charset="0"/>
              <a:ea typeface="Roboto Slab" pitchFamily="2" charset="0"/>
            </a:endParaRPr>
          </a:p>
        </p:txBody>
      </p:sp>
    </p:spTree>
    <p:extLst>
      <p:ext uri="{BB962C8B-B14F-4D97-AF65-F5344CB8AC3E}">
        <p14:creationId xmlns:p14="http://schemas.microsoft.com/office/powerpoint/2010/main" val="1381394418"/>
      </p:ext>
    </p:extLst>
  </p:cSld>
  <p:clrMapOvr>
    <a:masterClrMapping/>
  </p:clrMapOvr>
  <mc:AlternateContent xmlns:mc="http://schemas.openxmlformats.org/markup-compatibility/2006" xmlns:p14="http://schemas.microsoft.com/office/powerpoint/2010/main">
    <mc:Choice Requires="p14">
      <p:transition spd="slow" p14:dur="1400">
        <p:blinds/>
      </p:transition>
    </mc:Choice>
    <mc:Fallback xmlns="">
      <p:transition spd="slow">
        <p:blind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 y="807006"/>
            <a:ext cx="9220200" cy="2831544"/>
          </a:xfrm>
          <a:prstGeom prst="rect">
            <a:avLst/>
          </a:prstGeom>
          <a:noFill/>
        </p:spPr>
        <p:txBody>
          <a:bodyPr wrap="square" rtlCol="0">
            <a:spAutoFit/>
          </a:bodyPr>
          <a:lstStyle/>
          <a:p>
            <a:pPr marL="285750" lvl="0" indent="-285750">
              <a:lnSpc>
                <a:spcPct val="200000"/>
              </a:lnSpc>
              <a:spcAft>
                <a:spcPts val="600"/>
              </a:spcAft>
              <a:buFont typeface="Wingdings" pitchFamily="2" charset="2"/>
              <a:buChar char="ü"/>
            </a:pPr>
            <a:r>
              <a:rPr lang="hr-HR" sz="2800" dirty="0">
                <a:solidFill>
                  <a:schemeClr val="bg1"/>
                </a:solidFill>
                <a:latin typeface="Roboto Slab" pitchFamily="2" charset="0"/>
                <a:ea typeface="Roboto Slab" pitchFamily="2" charset="0"/>
              </a:rPr>
              <a:t>svi koji koriste </a:t>
            </a:r>
            <a:r>
              <a:rPr lang="hr-HR" sz="2800" i="1" dirty="0">
                <a:solidFill>
                  <a:schemeClr val="bg1"/>
                </a:solidFill>
                <a:latin typeface="Roboto Slab" pitchFamily="2" charset="0"/>
                <a:ea typeface="Roboto Slab" pitchFamily="2" charset="0"/>
              </a:rPr>
              <a:t>Viber</a:t>
            </a:r>
            <a:r>
              <a:rPr lang="hr-HR" sz="2800" dirty="0">
                <a:solidFill>
                  <a:schemeClr val="bg1"/>
                </a:solidFill>
                <a:latin typeface="Roboto Slab" pitchFamily="2" charset="0"/>
                <a:ea typeface="Roboto Slab" pitchFamily="2" charset="0"/>
              </a:rPr>
              <a:t> </a:t>
            </a:r>
            <a:r>
              <a:rPr lang="hr-HR" sz="2800" dirty="0" smtClean="0">
                <a:solidFill>
                  <a:schemeClr val="bg1"/>
                </a:solidFill>
                <a:latin typeface="Roboto Slab" pitchFamily="2" charset="0"/>
                <a:ea typeface="Roboto Slab" pitchFamily="2" charset="0"/>
              </a:rPr>
              <a:t> na </a:t>
            </a:r>
            <a:r>
              <a:rPr lang="hr-HR" sz="2800" dirty="0">
                <a:solidFill>
                  <a:schemeClr val="bg1"/>
                </a:solidFill>
                <a:latin typeface="Roboto Slab" pitchFamily="2" charset="0"/>
                <a:ea typeface="Roboto Slab" pitchFamily="2" charset="0"/>
              </a:rPr>
              <a:t>svojim telefonima</a:t>
            </a:r>
            <a:endParaRPr lang="en-US" sz="2800" dirty="0">
              <a:solidFill>
                <a:schemeClr val="bg1"/>
              </a:solidFill>
              <a:latin typeface="Roboto Slab" pitchFamily="2" charset="0"/>
              <a:ea typeface="Roboto Slab" pitchFamily="2" charset="0"/>
            </a:endParaRPr>
          </a:p>
          <a:p>
            <a:pPr marL="285750" lvl="0" indent="-285750">
              <a:lnSpc>
                <a:spcPct val="200000"/>
              </a:lnSpc>
              <a:spcAft>
                <a:spcPts val="600"/>
              </a:spcAft>
              <a:buFont typeface="Wingdings" pitchFamily="2" charset="2"/>
              <a:buChar char="ü"/>
            </a:pPr>
            <a:r>
              <a:rPr lang="hr-HR" sz="2800" dirty="0">
                <a:solidFill>
                  <a:schemeClr val="bg1"/>
                </a:solidFill>
                <a:latin typeface="Roboto Slab" pitchFamily="2" charset="0"/>
                <a:ea typeface="Roboto Slab" pitchFamily="2" charset="0"/>
              </a:rPr>
              <a:t>svi oni koji imaju </a:t>
            </a:r>
            <a:r>
              <a:rPr lang="hr-HR" sz="2800" i="1" dirty="0" smtClean="0">
                <a:solidFill>
                  <a:schemeClr val="bg1"/>
                </a:solidFill>
                <a:latin typeface="Roboto Slab" pitchFamily="2" charset="0"/>
                <a:ea typeface="Roboto Slab" pitchFamily="2" charset="0"/>
              </a:rPr>
              <a:t>Facebook</a:t>
            </a:r>
            <a:r>
              <a:rPr lang="hr-HR" sz="2800" dirty="0" smtClean="0">
                <a:solidFill>
                  <a:schemeClr val="bg1"/>
                </a:solidFill>
                <a:latin typeface="Roboto Slab" pitchFamily="2" charset="0"/>
                <a:ea typeface="Roboto Slab" pitchFamily="2" charset="0"/>
              </a:rPr>
              <a:t>-profil</a:t>
            </a:r>
            <a:endParaRPr lang="en-US" sz="2800" dirty="0">
              <a:solidFill>
                <a:schemeClr val="bg1"/>
              </a:solidFill>
              <a:latin typeface="Roboto Slab" pitchFamily="2" charset="0"/>
              <a:ea typeface="Roboto Slab" pitchFamily="2" charset="0"/>
            </a:endParaRPr>
          </a:p>
          <a:p>
            <a:pPr marL="285750" indent="-285750">
              <a:lnSpc>
                <a:spcPct val="200000"/>
              </a:lnSpc>
              <a:spcAft>
                <a:spcPts val="600"/>
              </a:spcAft>
              <a:buFont typeface="Wingdings" pitchFamily="2" charset="2"/>
              <a:buChar char="ü"/>
            </a:pPr>
            <a:r>
              <a:rPr lang="hr-HR" sz="2800" dirty="0">
                <a:solidFill>
                  <a:schemeClr val="bg1"/>
                </a:solidFill>
                <a:latin typeface="Roboto Slab" pitchFamily="2" charset="0"/>
                <a:ea typeface="Roboto Slab" pitchFamily="2" charset="0"/>
              </a:rPr>
              <a:t>svi oni koji imaju </a:t>
            </a:r>
            <a:r>
              <a:rPr lang="hr-HR" sz="2800" i="1" dirty="0" smtClean="0">
                <a:solidFill>
                  <a:schemeClr val="bg1"/>
                </a:solidFill>
                <a:latin typeface="Roboto Slab" pitchFamily="2" charset="0"/>
                <a:ea typeface="Roboto Slab" pitchFamily="2" charset="0"/>
              </a:rPr>
              <a:t> Instagram</a:t>
            </a:r>
            <a:r>
              <a:rPr lang="hr-HR" sz="2800" dirty="0" smtClean="0">
                <a:solidFill>
                  <a:schemeClr val="bg1"/>
                </a:solidFill>
                <a:latin typeface="Roboto Slab" pitchFamily="2" charset="0"/>
                <a:ea typeface="Roboto Slab" pitchFamily="2" charset="0"/>
              </a:rPr>
              <a:t>-profil</a:t>
            </a:r>
            <a:endParaRPr lang="en-US" sz="2800" dirty="0">
              <a:solidFill>
                <a:schemeClr val="bg1"/>
              </a:solidFill>
              <a:latin typeface="Roboto Slab" pitchFamily="2" charset="0"/>
              <a:ea typeface="Roboto Slab" pitchFamily="2" charset="0"/>
            </a:endParaRPr>
          </a:p>
        </p:txBody>
      </p:sp>
      <p:pic>
        <p:nvPicPr>
          <p:cNvPr id="3074"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2869" r="14278" b="4058"/>
          <a:stretch/>
        </p:blipFill>
        <p:spPr bwMode="auto">
          <a:xfrm>
            <a:off x="6324600" y="2419350"/>
            <a:ext cx="2527300" cy="2552423"/>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228600" y="222231"/>
            <a:ext cx="7239000" cy="584775"/>
          </a:xfrm>
          <a:prstGeom prst="rect">
            <a:avLst/>
          </a:prstGeom>
          <a:noFill/>
        </p:spPr>
        <p:txBody>
          <a:bodyPr wrap="square" rtlCol="0">
            <a:spAutoFit/>
          </a:bodyPr>
          <a:lstStyle/>
          <a:p>
            <a:r>
              <a:rPr lang="sr-Latn-ME" sz="3200" dirty="0" smtClean="0">
                <a:solidFill>
                  <a:schemeClr val="bg1"/>
                </a:solidFill>
                <a:latin typeface="Roboto Slab" pitchFamily="2" charset="0"/>
                <a:ea typeface="Roboto Slab" pitchFamily="2" charset="0"/>
              </a:rPr>
              <a:t>Neka ustanu:</a:t>
            </a:r>
            <a:endParaRPr lang="en-US" sz="3200" dirty="0">
              <a:solidFill>
                <a:schemeClr val="bg1"/>
              </a:solidFill>
              <a:latin typeface="Roboto Slab" pitchFamily="2" charset="0"/>
              <a:ea typeface="Roboto Slab" pitchFamily="2" charset="0"/>
            </a:endParaRPr>
          </a:p>
        </p:txBody>
      </p:sp>
    </p:spTree>
    <p:extLst>
      <p:ext uri="{BB962C8B-B14F-4D97-AF65-F5344CB8AC3E}">
        <p14:creationId xmlns:p14="http://schemas.microsoft.com/office/powerpoint/2010/main" val="421412349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left)">
                                      <p:cBhvr>
                                        <p:cTn id="7" dur="1250"/>
                                        <p:tgtEl>
                                          <p:spTgt spid="2">
                                            <p:txEl>
                                              <p:pRg st="0" end="0"/>
                                            </p:txEl>
                                          </p:spTgt>
                                        </p:tgtEl>
                                      </p:cBhvr>
                                    </p:animEffect>
                                  </p:childTnLst>
                                </p:cTn>
                              </p:par>
                            </p:childTnLst>
                          </p:cTn>
                        </p:par>
                        <p:par>
                          <p:cTn id="8" fill="hold">
                            <p:stCondLst>
                              <p:cond delay="1250"/>
                            </p:stCondLst>
                            <p:childTnLst>
                              <p:par>
                                <p:cTn id="9" presetID="22" presetClass="entr" presetSubtype="8" fill="hold" grpId="0" nodeType="afterEffect">
                                  <p:stCondLst>
                                    <p:cond delay="75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wipe(left)">
                                      <p:cBhvr>
                                        <p:cTn id="11" dur="1250"/>
                                        <p:tgtEl>
                                          <p:spTgt spid="2">
                                            <p:txEl>
                                              <p:pRg st="1" end="1"/>
                                            </p:txEl>
                                          </p:spTgt>
                                        </p:tgtEl>
                                      </p:cBhvr>
                                    </p:animEffect>
                                  </p:childTnLst>
                                </p:cTn>
                              </p:par>
                            </p:childTnLst>
                          </p:cTn>
                        </p:par>
                        <p:par>
                          <p:cTn id="12" fill="hold">
                            <p:stCondLst>
                              <p:cond delay="3250"/>
                            </p:stCondLst>
                            <p:childTnLst>
                              <p:par>
                                <p:cTn id="13" presetID="22" presetClass="entr" presetSubtype="8" fill="hold" grpId="0" nodeType="afterEffect">
                                  <p:stCondLst>
                                    <p:cond delay="75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wipe(left)">
                                      <p:cBhvr>
                                        <p:cTn id="15" dur="125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285750"/>
            <a:ext cx="8417689" cy="646331"/>
          </a:xfrm>
          <a:prstGeom prst="rect">
            <a:avLst/>
          </a:prstGeom>
        </p:spPr>
        <p:txBody>
          <a:bodyPr wrap="none">
            <a:spAutoFit/>
          </a:bodyPr>
          <a:lstStyle/>
          <a:p>
            <a:r>
              <a:rPr lang="hr-HR" sz="3600" dirty="0">
                <a:solidFill>
                  <a:schemeClr val="bg1"/>
                </a:solidFill>
                <a:latin typeface="Roboto Slab" pitchFamily="2" charset="0"/>
                <a:ea typeface="Roboto Slab" pitchFamily="2" charset="0"/>
              </a:rPr>
              <a:t>Za što sve možemo koristiti internet? </a:t>
            </a:r>
            <a:endParaRPr lang="en-US" sz="3600" dirty="0">
              <a:solidFill>
                <a:schemeClr val="bg1"/>
              </a:solidFill>
              <a:latin typeface="Roboto Slab" pitchFamily="2" charset="0"/>
              <a:ea typeface="Roboto Slab" pitchFamily="2" charset="0"/>
            </a:endParaRPr>
          </a:p>
        </p:txBody>
      </p:sp>
      <p:pic>
        <p:nvPicPr>
          <p:cNvPr id="40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0" y="932080"/>
            <a:ext cx="4390115" cy="42017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77192746"/>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 y="95250"/>
            <a:ext cx="5048250" cy="5048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4343400" y="2800350"/>
            <a:ext cx="4571999" cy="1569660"/>
          </a:xfrm>
          <a:prstGeom prst="rect">
            <a:avLst/>
          </a:prstGeom>
        </p:spPr>
        <p:txBody>
          <a:bodyPr wrap="square">
            <a:spAutoFit/>
          </a:bodyPr>
          <a:lstStyle/>
          <a:p>
            <a:pPr algn="ctr"/>
            <a:r>
              <a:rPr lang="hr-HR" sz="3200" dirty="0" smtClean="0">
                <a:solidFill>
                  <a:schemeClr val="bg1"/>
                </a:solidFill>
                <a:latin typeface="Roboto Slab" pitchFamily="2" charset="0"/>
                <a:ea typeface="Roboto Slab" pitchFamily="2" charset="0"/>
              </a:rPr>
              <a:t>Priča o Ani</a:t>
            </a:r>
          </a:p>
          <a:p>
            <a:pPr algn="ctr"/>
            <a:endParaRPr lang="hr-HR" sz="3200" dirty="0">
              <a:solidFill>
                <a:schemeClr val="bg1"/>
              </a:solidFill>
              <a:latin typeface="Roboto Slab" pitchFamily="2" charset="0"/>
              <a:ea typeface="Roboto Slab" pitchFamily="2" charset="0"/>
            </a:endParaRPr>
          </a:p>
          <a:p>
            <a:pPr algn="ctr"/>
            <a:r>
              <a:rPr lang="hr-HR" sz="3200" dirty="0" smtClean="0">
                <a:solidFill>
                  <a:schemeClr val="bg1"/>
                </a:solidFill>
                <a:latin typeface="Roboto Slab" pitchFamily="2" charset="0"/>
                <a:ea typeface="Roboto Slab" pitchFamily="2" charset="0"/>
              </a:rPr>
              <a:t>Još </a:t>
            </a:r>
            <a:r>
              <a:rPr lang="hr-HR" sz="3200" dirty="0">
                <a:solidFill>
                  <a:schemeClr val="bg1"/>
                </a:solidFill>
                <a:latin typeface="Roboto Slab" pitchFamily="2" charset="0"/>
                <a:ea typeface="Roboto Slab" pitchFamily="2" charset="0"/>
              </a:rPr>
              <a:t>ima dobrih ljudi…</a:t>
            </a:r>
            <a:endParaRPr lang="en-US" sz="3200" dirty="0">
              <a:solidFill>
                <a:schemeClr val="bg1"/>
              </a:solidFill>
              <a:latin typeface="Roboto Slab" pitchFamily="2" charset="0"/>
              <a:ea typeface="Roboto Slab" pitchFamily="2" charset="0"/>
            </a:endParaRPr>
          </a:p>
        </p:txBody>
      </p:sp>
    </p:spTree>
    <p:extLst>
      <p:ext uri="{BB962C8B-B14F-4D97-AF65-F5344CB8AC3E}">
        <p14:creationId xmlns:p14="http://schemas.microsoft.com/office/powerpoint/2010/main" val="2523803453"/>
      </p:ext>
    </p:extLst>
  </p:cSld>
  <p:clrMapOvr>
    <a:masterClrMapping/>
  </p:clrMapOvr>
  <p:transition spd="slow">
    <p:push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355759"/>
            <a:ext cx="8534400" cy="4524315"/>
          </a:xfrm>
          <a:prstGeom prst="rect">
            <a:avLst/>
          </a:prstGeom>
          <a:solidFill>
            <a:schemeClr val="bg2"/>
          </a:solidFill>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hr-HR" i="1" u="sng" dirty="0">
                <a:solidFill>
                  <a:schemeClr val="tx2"/>
                </a:solidFill>
              </a:rPr>
              <a:t> 1. Još ima dobrih ljudi…</a:t>
            </a:r>
            <a:endParaRPr lang="en-US" dirty="0">
              <a:solidFill>
                <a:schemeClr val="tx2"/>
              </a:solidFill>
            </a:endParaRPr>
          </a:p>
          <a:p>
            <a:pPr algn="just"/>
            <a:r>
              <a:rPr lang="hr-HR" dirty="0">
                <a:solidFill>
                  <a:schemeClr val="tx2"/>
                </a:solidFill>
              </a:rPr>
              <a:t>Ana je očajna. Počela je školska godina i sad je sve trebalo biti malo lakše, prošlo je godinu dana kako je došla u novi razred i napokon se sprijateljila sa svima u razredu, a uspjela je naći vremena i za društvo iz stare škole. I ovaj vikend trebao je biti savršen. Mia, drugarica iz razreda, pozvala ju je na rođendansku žurku. Ana je odmah imala super ideju – kupila joj je kartu za koncert grupe koju Mia obožava. Spremila je novčanik u torbu, no kad je stigla kući, vidjela je da joj nema novčanika. U novčaniku joj je ostalo samo desetak eura, ali je u njemu bila karta za koncert koju je kupila Mii. Paniči i ne zna što da radi, no onda joj Andreja predloži da objavi status na nekim Facebook-grupama i svom profilu. Iako ne očekuje previše, Ana shvati da nema što izgubiti. Stavlja status na svoj profil uz mogućnost da svi vide njenu objavu i moli prijatelje da to podijele na svojim profilima. Mnogi  je tješe, ali ne znaju ništa o izgubljenom novčaniku. Odjednom, dobija poruku od Simone koju je kontaktirao neki Marko jer je našao Anin novčanik. Ana mu se javlja, dogovaraju se kad da se nađu da joj preda njene stvari. Ana je presrećna, moći će obradovati drugaricu (doduše, neće više biti iznenađenje), a dodatni bonus je to što je Marko stvaaarno sladak </a:t>
            </a:r>
            <a:r>
              <a:rPr lang="hr-HR" dirty="0">
                <a:solidFill>
                  <a:schemeClr val="tx2"/>
                </a:solidFill>
                <a:sym typeface="Wingdings"/>
              </a:rPr>
              <a:t></a:t>
            </a:r>
            <a:r>
              <a:rPr lang="hr-HR" dirty="0">
                <a:solidFill>
                  <a:schemeClr val="tx2"/>
                </a:solidFill>
              </a:rPr>
              <a:t>.</a:t>
            </a:r>
            <a:endParaRPr lang="en-US" dirty="0">
              <a:solidFill>
                <a:schemeClr val="tx2"/>
              </a:solidFill>
            </a:endParaRPr>
          </a:p>
        </p:txBody>
      </p:sp>
    </p:spTree>
    <p:extLst>
      <p:ext uri="{BB962C8B-B14F-4D97-AF65-F5344CB8AC3E}">
        <p14:creationId xmlns:p14="http://schemas.microsoft.com/office/powerpoint/2010/main" val="213012617"/>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343400" y="2800350"/>
            <a:ext cx="4800600" cy="1569660"/>
          </a:xfrm>
          <a:prstGeom prst="rect">
            <a:avLst/>
          </a:prstGeom>
        </p:spPr>
        <p:txBody>
          <a:bodyPr wrap="square">
            <a:spAutoFit/>
          </a:bodyPr>
          <a:lstStyle/>
          <a:p>
            <a:pPr algn="ctr"/>
            <a:r>
              <a:rPr lang="hr-HR" sz="3200" dirty="0" smtClean="0">
                <a:solidFill>
                  <a:schemeClr val="bg1"/>
                </a:solidFill>
                <a:latin typeface="Roboto Slab" pitchFamily="2" charset="0"/>
                <a:ea typeface="Roboto Slab" pitchFamily="2" charset="0"/>
              </a:rPr>
              <a:t>Priča o Marku</a:t>
            </a:r>
          </a:p>
          <a:p>
            <a:pPr algn="ctr"/>
            <a:endParaRPr lang="hr-HR" sz="3200" dirty="0">
              <a:solidFill>
                <a:schemeClr val="bg1"/>
              </a:solidFill>
              <a:latin typeface="Roboto Slab" pitchFamily="2" charset="0"/>
              <a:ea typeface="Roboto Slab" pitchFamily="2" charset="0"/>
            </a:endParaRPr>
          </a:p>
          <a:p>
            <a:pPr algn="ctr"/>
            <a:r>
              <a:rPr lang="hr-HR" sz="3200" dirty="0" smtClean="0">
                <a:solidFill>
                  <a:schemeClr val="bg1"/>
                </a:solidFill>
                <a:latin typeface="Roboto Slab" pitchFamily="2" charset="0"/>
                <a:ea typeface="Roboto Slab" pitchFamily="2" charset="0"/>
              </a:rPr>
              <a:t>Marko više nije Marko…</a:t>
            </a:r>
            <a:endParaRPr lang="en-US" sz="3200" dirty="0">
              <a:solidFill>
                <a:schemeClr val="bg1"/>
              </a:solidFill>
              <a:latin typeface="Roboto Slab" pitchFamily="2" charset="0"/>
              <a:ea typeface="Roboto Slab" pitchFamily="2" charset="0"/>
            </a:endParaRPr>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484387"/>
            <a:ext cx="4521978" cy="3873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38229911"/>
      </p:ext>
    </p:extLst>
  </p:cSld>
  <p:clrMapOvr>
    <a:masterClrMapping/>
  </p:clrMapOvr>
  <p:transition spd="slow">
    <p:push/>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1" y="742950"/>
            <a:ext cx="8763000" cy="3970318"/>
          </a:xfrm>
          <a:prstGeom prst="rect">
            <a:avLst/>
          </a:prstGeom>
          <a:solidFill>
            <a:schemeClr val="bg2"/>
          </a:solidFill>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hr-HR" i="1" u="sng" dirty="0">
                <a:solidFill>
                  <a:schemeClr val="tx2"/>
                </a:solidFill>
                <a:hlinkClick r:id="rId2"/>
              </a:rPr>
              <a:t> </a:t>
            </a:r>
            <a:r>
              <a:rPr lang="hr-HR" i="1" u="sng" dirty="0">
                <a:solidFill>
                  <a:schemeClr val="tx2"/>
                </a:solidFill>
              </a:rPr>
              <a:t>2. Marko više nije </a:t>
            </a:r>
            <a:r>
              <a:rPr lang="hr-HR" i="1" u="sng" dirty="0" smtClean="0">
                <a:solidFill>
                  <a:schemeClr val="tx2"/>
                </a:solidFill>
              </a:rPr>
              <a:t>Marko</a:t>
            </a:r>
          </a:p>
          <a:p>
            <a:pPr algn="just"/>
            <a:endParaRPr lang="en-US" dirty="0">
              <a:solidFill>
                <a:schemeClr val="tx2"/>
              </a:solidFill>
            </a:endParaRPr>
          </a:p>
          <a:p>
            <a:pPr algn="just"/>
            <a:r>
              <a:rPr lang="hr-HR" dirty="0">
                <a:solidFill>
                  <a:schemeClr val="tx2"/>
                </a:solidFill>
              </a:rPr>
              <a:t>Marko ima 14 godina, ide u 8. razred, rado igra Fortnite ( trenutno jedna od najpopularnijih igrica). Njegov skin je Wingman. Marko se dogovorio s roditeljima da može igrati samo vikendom, i to ne duže od 3 sata. Zato igra već mjesecima i super mu je jer je Wingman riješio dosta misija. Kraj je nedelje i Marko se sprema na opuštanje uz svoju omiljenu igru. Ukucava šifru, ali ona ne radi. Nekoliko puta pokušava upisati šifru, traži da mu je pošalju ponovno, ali ne dobija odgovor. Šalje svom prijatelju Ivanu, koji isto igra Fortnite, poruku na Fejs i ovaj ga obavještava da je Wingman aktivan i upravo igra. Marko shvata da mu je neko hakirao profil. To nije sve... Na Fejsu mu prijatelji šalju uvredljive poruke i raskidaju prijateljstva s njim. Ivan mu javlja da Wingman vrijeđa i sve njihove zajedničke prijatelje, da odaje ono što je Marko znao ružno prokomentarisati o njima. Marku se smrači – shvata da je Ana, koju je ostavio prije nedelju dana, vidjela njegovu šifru.</a:t>
            </a:r>
            <a:endParaRPr lang="en-US" dirty="0">
              <a:solidFill>
                <a:schemeClr val="tx2"/>
              </a:solidFill>
            </a:endParaRPr>
          </a:p>
          <a:p>
            <a:pPr algn="just"/>
            <a:endParaRPr lang="en-US" dirty="0">
              <a:solidFill>
                <a:schemeClr val="tx2"/>
              </a:solidFill>
            </a:endParaRPr>
          </a:p>
        </p:txBody>
      </p:sp>
    </p:spTree>
    <p:extLst>
      <p:ext uri="{BB962C8B-B14F-4D97-AF65-F5344CB8AC3E}">
        <p14:creationId xmlns:p14="http://schemas.microsoft.com/office/powerpoint/2010/main" val="311301428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hr-HR" dirty="0" smtClean="0"/>
              <a:t>Radni list „Pitanja“:</a:t>
            </a:r>
            <a:endParaRPr lang="en-US" dirty="0"/>
          </a:p>
        </p:txBody>
      </p:sp>
      <p:sp>
        <p:nvSpPr>
          <p:cNvPr id="3" name="TextBox 2"/>
          <p:cNvSpPr txBox="1"/>
          <p:nvPr/>
        </p:nvSpPr>
        <p:spPr>
          <a:xfrm>
            <a:off x="304800" y="1657350"/>
            <a:ext cx="8458200" cy="2923877"/>
          </a:xfrm>
          <a:prstGeom prst="rect">
            <a:avLst/>
          </a:prstGeom>
          <a:noFill/>
        </p:spPr>
        <p:txBody>
          <a:bodyPr wrap="square" rtlCol="0">
            <a:spAutoFit/>
          </a:bodyPr>
          <a:lstStyle/>
          <a:p>
            <a:pPr marL="342900" lvl="0" indent="-342900">
              <a:spcAft>
                <a:spcPts val="1200"/>
              </a:spcAft>
              <a:buFont typeface="+mj-lt"/>
              <a:buAutoNum type="arabicPeriod"/>
            </a:pPr>
            <a:r>
              <a:rPr lang="hr-HR" dirty="0" smtClean="0">
                <a:solidFill>
                  <a:schemeClr val="bg1"/>
                </a:solidFill>
                <a:latin typeface="Roboto Slab" pitchFamily="2" charset="0"/>
                <a:ea typeface="Roboto Slab" pitchFamily="2" charset="0"/>
              </a:rPr>
              <a:t>Koje </a:t>
            </a:r>
            <a:r>
              <a:rPr lang="hr-HR" dirty="0">
                <a:solidFill>
                  <a:schemeClr val="bg1"/>
                </a:solidFill>
                <a:latin typeface="Roboto Slab" pitchFamily="2" charset="0"/>
                <a:ea typeface="Roboto Slab" pitchFamily="2" charset="0"/>
              </a:rPr>
              <a:t>su pozitivne posljedice Aninog/Markovoog otvaranja profila na </a:t>
            </a:r>
            <a:r>
              <a:rPr lang="hr-HR" i="1" dirty="0">
                <a:solidFill>
                  <a:schemeClr val="bg1"/>
                </a:solidFill>
                <a:latin typeface="Roboto Slab" pitchFamily="2" charset="0"/>
                <a:ea typeface="Roboto Slab" pitchFamily="2" charset="0"/>
              </a:rPr>
              <a:t>Facebooku</a:t>
            </a:r>
            <a:r>
              <a:rPr lang="hr-HR" dirty="0">
                <a:solidFill>
                  <a:schemeClr val="bg1"/>
                </a:solidFill>
                <a:latin typeface="Roboto Slab" pitchFamily="2" charset="0"/>
                <a:ea typeface="Roboto Slab" pitchFamily="2" charset="0"/>
              </a:rPr>
              <a:t>?</a:t>
            </a:r>
            <a:endParaRPr lang="en-US" dirty="0">
              <a:solidFill>
                <a:schemeClr val="bg1"/>
              </a:solidFill>
              <a:latin typeface="Roboto Slab" pitchFamily="2" charset="0"/>
              <a:ea typeface="Roboto Slab" pitchFamily="2" charset="0"/>
            </a:endParaRPr>
          </a:p>
          <a:p>
            <a:pPr marL="342900" lvl="0" indent="-342900">
              <a:spcAft>
                <a:spcPts val="1200"/>
              </a:spcAft>
              <a:buFont typeface="+mj-lt"/>
              <a:buAutoNum type="arabicPeriod"/>
            </a:pPr>
            <a:r>
              <a:rPr lang="hr-HR" dirty="0">
                <a:solidFill>
                  <a:schemeClr val="bg1"/>
                </a:solidFill>
                <a:latin typeface="Roboto Slab" pitchFamily="2" charset="0"/>
                <a:ea typeface="Roboto Slab" pitchFamily="2" charset="0"/>
              </a:rPr>
              <a:t>Koje su negativne posljedice Aninog/Markovoog otvaranja profila na </a:t>
            </a:r>
            <a:r>
              <a:rPr lang="hr-HR" i="1" dirty="0">
                <a:solidFill>
                  <a:schemeClr val="bg1"/>
                </a:solidFill>
                <a:latin typeface="Roboto Slab" pitchFamily="2" charset="0"/>
                <a:ea typeface="Roboto Slab" pitchFamily="2" charset="0"/>
              </a:rPr>
              <a:t>Facebooku</a:t>
            </a:r>
            <a:r>
              <a:rPr lang="hr-HR" dirty="0">
                <a:solidFill>
                  <a:schemeClr val="bg1"/>
                </a:solidFill>
                <a:latin typeface="Roboto Slab" pitchFamily="2" charset="0"/>
                <a:ea typeface="Roboto Slab" pitchFamily="2" charset="0"/>
              </a:rPr>
              <a:t>?</a:t>
            </a:r>
            <a:endParaRPr lang="en-US" dirty="0">
              <a:solidFill>
                <a:schemeClr val="bg1"/>
              </a:solidFill>
              <a:latin typeface="Roboto Slab" pitchFamily="2" charset="0"/>
              <a:ea typeface="Roboto Slab" pitchFamily="2" charset="0"/>
            </a:endParaRPr>
          </a:p>
          <a:p>
            <a:pPr marL="342900" lvl="0" indent="-342900">
              <a:spcAft>
                <a:spcPts val="1200"/>
              </a:spcAft>
              <a:buFont typeface="+mj-lt"/>
              <a:buAutoNum type="arabicPeriod"/>
            </a:pPr>
            <a:r>
              <a:rPr lang="hr-HR" dirty="0">
                <a:solidFill>
                  <a:schemeClr val="bg1"/>
                </a:solidFill>
                <a:latin typeface="Roboto Slab" pitchFamily="2" charset="0"/>
                <a:ea typeface="Roboto Slab" pitchFamily="2" charset="0"/>
              </a:rPr>
              <a:t>Zašto je Ana/Marko željela/želio otvoriti </a:t>
            </a:r>
            <a:r>
              <a:rPr lang="hr-HR" i="1" dirty="0">
                <a:solidFill>
                  <a:schemeClr val="bg1"/>
                </a:solidFill>
                <a:latin typeface="Roboto Slab" pitchFamily="2" charset="0"/>
                <a:ea typeface="Roboto Slab" pitchFamily="2" charset="0"/>
              </a:rPr>
              <a:t>Facebook</a:t>
            </a:r>
            <a:r>
              <a:rPr lang="hr-HR" dirty="0">
                <a:solidFill>
                  <a:schemeClr val="bg1"/>
                </a:solidFill>
                <a:latin typeface="Roboto Slab" pitchFamily="2" charset="0"/>
                <a:ea typeface="Roboto Slab" pitchFamily="2" charset="0"/>
              </a:rPr>
              <a:t>-profil?</a:t>
            </a:r>
            <a:endParaRPr lang="en-US" dirty="0">
              <a:solidFill>
                <a:schemeClr val="bg1"/>
              </a:solidFill>
              <a:latin typeface="Roboto Slab" pitchFamily="2" charset="0"/>
              <a:ea typeface="Roboto Slab" pitchFamily="2" charset="0"/>
            </a:endParaRPr>
          </a:p>
          <a:p>
            <a:pPr marL="342900" lvl="0" indent="-342900">
              <a:spcAft>
                <a:spcPts val="1200"/>
              </a:spcAft>
              <a:buFont typeface="+mj-lt"/>
              <a:buAutoNum type="arabicPeriod"/>
            </a:pPr>
            <a:r>
              <a:rPr lang="hr-HR" dirty="0">
                <a:solidFill>
                  <a:schemeClr val="bg1"/>
                </a:solidFill>
                <a:latin typeface="Roboto Slab" pitchFamily="2" charset="0"/>
                <a:ea typeface="Roboto Slab" pitchFamily="2" charset="0"/>
              </a:rPr>
              <a:t>Što se promijenilo u Aninom/Markovom životu nakon što je otvorila/o </a:t>
            </a:r>
            <a:r>
              <a:rPr lang="hr-HR" i="1" dirty="0">
                <a:solidFill>
                  <a:schemeClr val="bg1"/>
                </a:solidFill>
                <a:latin typeface="Roboto Slab" pitchFamily="2" charset="0"/>
                <a:ea typeface="Roboto Slab" pitchFamily="2" charset="0"/>
              </a:rPr>
              <a:t>Facebook</a:t>
            </a:r>
            <a:r>
              <a:rPr lang="hr-HR" dirty="0">
                <a:solidFill>
                  <a:schemeClr val="bg1"/>
                </a:solidFill>
                <a:latin typeface="Roboto Slab" pitchFamily="2" charset="0"/>
                <a:ea typeface="Roboto Slab" pitchFamily="2" charset="0"/>
              </a:rPr>
              <a:t>-profil?</a:t>
            </a:r>
            <a:endParaRPr lang="en-US" dirty="0">
              <a:solidFill>
                <a:schemeClr val="bg1"/>
              </a:solidFill>
              <a:latin typeface="Roboto Slab" pitchFamily="2" charset="0"/>
              <a:ea typeface="Roboto Slab" pitchFamily="2" charset="0"/>
            </a:endParaRPr>
          </a:p>
          <a:p>
            <a:pPr marL="342900" lvl="0" indent="-342900">
              <a:spcAft>
                <a:spcPts val="1200"/>
              </a:spcAft>
              <a:buFont typeface="+mj-lt"/>
              <a:buAutoNum type="arabicPeriod"/>
            </a:pPr>
            <a:r>
              <a:rPr lang="hr-HR" dirty="0">
                <a:solidFill>
                  <a:schemeClr val="bg1"/>
                </a:solidFill>
                <a:latin typeface="Roboto Slab" pitchFamily="2" charset="0"/>
                <a:ea typeface="Roboto Slab" pitchFamily="2" charset="0"/>
              </a:rPr>
              <a:t>O čemu Ana/Marko treba voditi računa pri korištenju </a:t>
            </a:r>
            <a:r>
              <a:rPr lang="hr-HR" i="1" dirty="0">
                <a:solidFill>
                  <a:schemeClr val="bg1"/>
                </a:solidFill>
                <a:latin typeface="Roboto Slab" pitchFamily="2" charset="0"/>
                <a:ea typeface="Roboto Slab" pitchFamily="2" charset="0"/>
              </a:rPr>
              <a:t>Facebook</a:t>
            </a:r>
            <a:r>
              <a:rPr lang="hr-HR" dirty="0">
                <a:solidFill>
                  <a:schemeClr val="bg1"/>
                </a:solidFill>
                <a:latin typeface="Roboto Slab" pitchFamily="2" charset="0"/>
                <a:ea typeface="Roboto Slab" pitchFamily="2" charset="0"/>
              </a:rPr>
              <a:t>-profila</a:t>
            </a:r>
            <a:r>
              <a:rPr lang="hr-HR" dirty="0" smtClean="0">
                <a:solidFill>
                  <a:schemeClr val="bg1"/>
                </a:solidFill>
                <a:latin typeface="Roboto Slab" pitchFamily="2" charset="0"/>
                <a:ea typeface="Roboto Slab" pitchFamily="2" charset="0"/>
              </a:rPr>
              <a:t>?</a:t>
            </a:r>
            <a:endParaRPr lang="en-US" dirty="0">
              <a:solidFill>
                <a:schemeClr val="bg1"/>
              </a:solidFill>
              <a:latin typeface="Roboto Slab" pitchFamily="2" charset="0"/>
              <a:ea typeface="Roboto Slab" pitchFamily="2" charset="0"/>
            </a:endParaRPr>
          </a:p>
        </p:txBody>
      </p:sp>
      <p:pic>
        <p:nvPicPr>
          <p:cNvPr id="7171"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15200" y="92725"/>
            <a:ext cx="527366" cy="531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42096" y="819150"/>
            <a:ext cx="484187" cy="484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42096" y="2828739"/>
            <a:ext cx="685800" cy="674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15000" y="976695"/>
            <a:ext cx="720725" cy="539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840124" y="746125"/>
            <a:ext cx="630237" cy="630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0307795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repeatCount="indefinite" fill="hold" nodeType="with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750" fill="hold"/>
                                        <p:tgtEl>
                                          <p:spTgt spid="11"/>
                                        </p:tgtEl>
                                        <p:attrNameLst>
                                          <p:attrName>ppt_w</p:attrName>
                                        </p:attrNameLst>
                                      </p:cBhvr>
                                      <p:tavLst>
                                        <p:tav tm="0">
                                          <p:val>
                                            <p:fltVal val="0"/>
                                          </p:val>
                                        </p:tav>
                                        <p:tav tm="100000">
                                          <p:val>
                                            <p:strVal val="#ppt_w"/>
                                          </p:val>
                                        </p:tav>
                                      </p:tavLst>
                                    </p:anim>
                                    <p:anim calcmode="lin" valueType="num">
                                      <p:cBhvr>
                                        <p:cTn id="8" dur="750" fill="hold"/>
                                        <p:tgtEl>
                                          <p:spTgt spid="11"/>
                                        </p:tgtEl>
                                        <p:attrNameLst>
                                          <p:attrName>ppt_h</p:attrName>
                                        </p:attrNameLst>
                                      </p:cBhvr>
                                      <p:tavLst>
                                        <p:tav tm="0">
                                          <p:val>
                                            <p:fltVal val="0"/>
                                          </p:val>
                                        </p:tav>
                                        <p:tav tm="100000">
                                          <p:val>
                                            <p:strVal val="#ppt_h"/>
                                          </p:val>
                                        </p:tav>
                                      </p:tavLst>
                                    </p:anim>
                                    <p:animEffect transition="in" filter="fade">
                                      <p:cBhvr>
                                        <p:cTn id="9" dur="750"/>
                                        <p:tgtEl>
                                          <p:spTgt spid="11"/>
                                        </p:tgtEl>
                                      </p:cBhvr>
                                    </p:animEffect>
                                  </p:childTnLst>
                                </p:cTn>
                              </p:par>
                              <p:par>
                                <p:cTn id="10" presetID="53" presetClass="entr" presetSubtype="16" repeatCount="indefinite" fill="hold" nodeType="with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p:cTn id="12" dur="750" fill="hold"/>
                                        <p:tgtEl>
                                          <p:spTgt spid="10"/>
                                        </p:tgtEl>
                                        <p:attrNameLst>
                                          <p:attrName>ppt_w</p:attrName>
                                        </p:attrNameLst>
                                      </p:cBhvr>
                                      <p:tavLst>
                                        <p:tav tm="0">
                                          <p:val>
                                            <p:fltVal val="0"/>
                                          </p:val>
                                        </p:tav>
                                        <p:tav tm="100000">
                                          <p:val>
                                            <p:strVal val="#ppt_w"/>
                                          </p:val>
                                        </p:tav>
                                      </p:tavLst>
                                    </p:anim>
                                    <p:anim calcmode="lin" valueType="num">
                                      <p:cBhvr>
                                        <p:cTn id="13" dur="750" fill="hold"/>
                                        <p:tgtEl>
                                          <p:spTgt spid="10"/>
                                        </p:tgtEl>
                                        <p:attrNameLst>
                                          <p:attrName>ppt_h</p:attrName>
                                        </p:attrNameLst>
                                      </p:cBhvr>
                                      <p:tavLst>
                                        <p:tav tm="0">
                                          <p:val>
                                            <p:fltVal val="0"/>
                                          </p:val>
                                        </p:tav>
                                        <p:tav tm="100000">
                                          <p:val>
                                            <p:strVal val="#ppt_h"/>
                                          </p:val>
                                        </p:tav>
                                      </p:tavLst>
                                    </p:anim>
                                    <p:animEffect transition="in" filter="fade">
                                      <p:cBhvr>
                                        <p:cTn id="14" dur="750"/>
                                        <p:tgtEl>
                                          <p:spTgt spid="10"/>
                                        </p:tgtEl>
                                      </p:cBhvr>
                                    </p:animEffect>
                                  </p:childTnLst>
                                </p:cTn>
                              </p:par>
                              <p:par>
                                <p:cTn id="15" presetID="53" presetClass="entr" presetSubtype="16" repeatCount="indefinite" fill="hold" nodeType="withEffect">
                                  <p:stCondLst>
                                    <p:cond delay="500"/>
                                  </p:stCondLst>
                                  <p:childTnLst>
                                    <p:set>
                                      <p:cBhvr>
                                        <p:cTn id="16" dur="1" fill="hold">
                                          <p:stCondLst>
                                            <p:cond delay="0"/>
                                          </p:stCondLst>
                                        </p:cTn>
                                        <p:tgtEl>
                                          <p:spTgt spid="8"/>
                                        </p:tgtEl>
                                        <p:attrNameLst>
                                          <p:attrName>style.visibility</p:attrName>
                                        </p:attrNameLst>
                                      </p:cBhvr>
                                      <p:to>
                                        <p:strVal val="visible"/>
                                      </p:to>
                                    </p:set>
                                    <p:anim calcmode="lin" valueType="num">
                                      <p:cBhvr>
                                        <p:cTn id="17" dur="750" fill="hold"/>
                                        <p:tgtEl>
                                          <p:spTgt spid="8"/>
                                        </p:tgtEl>
                                        <p:attrNameLst>
                                          <p:attrName>ppt_w</p:attrName>
                                        </p:attrNameLst>
                                      </p:cBhvr>
                                      <p:tavLst>
                                        <p:tav tm="0">
                                          <p:val>
                                            <p:fltVal val="0"/>
                                          </p:val>
                                        </p:tav>
                                        <p:tav tm="100000">
                                          <p:val>
                                            <p:strVal val="#ppt_w"/>
                                          </p:val>
                                        </p:tav>
                                      </p:tavLst>
                                    </p:anim>
                                    <p:anim calcmode="lin" valueType="num">
                                      <p:cBhvr>
                                        <p:cTn id="18" dur="750" fill="hold"/>
                                        <p:tgtEl>
                                          <p:spTgt spid="8"/>
                                        </p:tgtEl>
                                        <p:attrNameLst>
                                          <p:attrName>ppt_h</p:attrName>
                                        </p:attrNameLst>
                                      </p:cBhvr>
                                      <p:tavLst>
                                        <p:tav tm="0">
                                          <p:val>
                                            <p:fltVal val="0"/>
                                          </p:val>
                                        </p:tav>
                                        <p:tav tm="100000">
                                          <p:val>
                                            <p:strVal val="#ppt_h"/>
                                          </p:val>
                                        </p:tav>
                                      </p:tavLst>
                                    </p:anim>
                                    <p:animEffect transition="in" filter="fade">
                                      <p:cBhvr>
                                        <p:cTn id="19" dur="750"/>
                                        <p:tgtEl>
                                          <p:spTgt spid="8"/>
                                        </p:tgtEl>
                                      </p:cBhvr>
                                    </p:animEffect>
                                  </p:childTnLst>
                                </p:cTn>
                              </p:par>
                              <p:par>
                                <p:cTn id="20" presetID="53" presetClass="entr" presetSubtype="16" repeatCount="indefinite" fill="hold" nodeType="withEffect">
                                  <p:stCondLst>
                                    <p:cond delay="0"/>
                                  </p:stCondLst>
                                  <p:childTnLst>
                                    <p:set>
                                      <p:cBhvr>
                                        <p:cTn id="21" dur="1" fill="hold">
                                          <p:stCondLst>
                                            <p:cond delay="0"/>
                                          </p:stCondLst>
                                        </p:cTn>
                                        <p:tgtEl>
                                          <p:spTgt spid="9"/>
                                        </p:tgtEl>
                                        <p:attrNameLst>
                                          <p:attrName>style.visibility</p:attrName>
                                        </p:attrNameLst>
                                      </p:cBhvr>
                                      <p:to>
                                        <p:strVal val="visible"/>
                                      </p:to>
                                    </p:set>
                                    <p:anim calcmode="lin" valueType="num">
                                      <p:cBhvr>
                                        <p:cTn id="22" dur="750" fill="hold"/>
                                        <p:tgtEl>
                                          <p:spTgt spid="9"/>
                                        </p:tgtEl>
                                        <p:attrNameLst>
                                          <p:attrName>ppt_w</p:attrName>
                                        </p:attrNameLst>
                                      </p:cBhvr>
                                      <p:tavLst>
                                        <p:tav tm="0">
                                          <p:val>
                                            <p:fltVal val="0"/>
                                          </p:val>
                                        </p:tav>
                                        <p:tav tm="100000">
                                          <p:val>
                                            <p:strVal val="#ppt_w"/>
                                          </p:val>
                                        </p:tav>
                                      </p:tavLst>
                                    </p:anim>
                                    <p:anim calcmode="lin" valueType="num">
                                      <p:cBhvr>
                                        <p:cTn id="23" dur="750" fill="hold"/>
                                        <p:tgtEl>
                                          <p:spTgt spid="9"/>
                                        </p:tgtEl>
                                        <p:attrNameLst>
                                          <p:attrName>ppt_h</p:attrName>
                                        </p:attrNameLst>
                                      </p:cBhvr>
                                      <p:tavLst>
                                        <p:tav tm="0">
                                          <p:val>
                                            <p:fltVal val="0"/>
                                          </p:val>
                                        </p:tav>
                                        <p:tav tm="100000">
                                          <p:val>
                                            <p:strVal val="#ppt_h"/>
                                          </p:val>
                                        </p:tav>
                                      </p:tavLst>
                                    </p:anim>
                                    <p:animEffect transition="in" filter="fade">
                                      <p:cBhvr>
                                        <p:cTn id="24" dur="75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TotalTime>
  <Words>634</Words>
  <Application>Microsoft Office PowerPoint</Application>
  <PresentationFormat>On-screen Show (16:9)</PresentationFormat>
  <Paragraphs>33</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Pametno odluči, zabavi se i nauči!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Radni list „Pitanja“:</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Prednosti i rizici ponašanja na internetu</dc:title>
  <dc:creator>Biljana Popović</dc:creator>
  <cp:lastModifiedBy>Biljana Popović</cp:lastModifiedBy>
  <cp:revision>11</cp:revision>
  <dcterms:created xsi:type="dcterms:W3CDTF">2019-02-02T10:27:52Z</dcterms:created>
  <dcterms:modified xsi:type="dcterms:W3CDTF">2019-02-03T13:40:17Z</dcterms:modified>
</cp:coreProperties>
</file>